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57" r:id="rId5"/>
    <p:sldId id="284" r:id="rId6"/>
    <p:sldId id="259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92" r:id="rId31"/>
    <p:sldId id="290" r:id="rId32"/>
    <p:sldId id="291" r:id="rId33"/>
    <p:sldId id="287" r:id="rId34"/>
    <p:sldId id="288" r:id="rId35"/>
    <p:sldId id="289" r:id="rId36"/>
    <p:sldId id="293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4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07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04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0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7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63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667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3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25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13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126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E8877-5A5A-4053-A62A-B4E0EC802351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04F8E-61A9-4533-98E5-C2FD46418C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53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Ациклические углеводороды с тройной связью.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(</a:t>
            </a:r>
            <a:r>
              <a:rPr lang="ru-RU" sz="4400" b="1" dirty="0" err="1" smtClean="0">
                <a:solidFill>
                  <a:schemeClr val="tx1"/>
                </a:solidFill>
              </a:rPr>
              <a:t>Алкины</a:t>
            </a:r>
            <a:r>
              <a:rPr lang="ru-RU" sz="4400" b="1" dirty="0" smtClean="0">
                <a:solidFill>
                  <a:schemeClr val="tx1"/>
                </a:solidFill>
              </a:rPr>
              <a:t>)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15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r>
              <a:rPr lang="ru-RU" i="1" dirty="0" smtClean="0"/>
              <a:t>Длина тройной связи равна 0,120 </a:t>
            </a:r>
            <a:r>
              <a:rPr lang="ru-RU" i="1" dirty="0" err="1" smtClean="0"/>
              <a:t>нм</a:t>
            </a:r>
            <a:r>
              <a:rPr lang="ru-RU" i="1" dirty="0" smtClean="0"/>
              <a:t>, а энергия ее образования составляет 838,3 кДж/моль. Модели пространственного строения ацетилена показаны на рисунке.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64904"/>
            <a:ext cx="576064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47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Номенклатура.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 систематической номенклатуре ацетиленовые углеводороды называют, заменяя в названиях парафинов суффикс -ан на -ин. Главная цепь должна обязательно включать тройную связь, которая определяет и начало нумерации цепи, т. е. цепь нумеруют с того конца, к которому ближе расположена тройная связь. По рациональной номенклатуре эти соединения </a:t>
            </a:r>
            <a:r>
              <a:rPr lang="ru-RU" sz="2800" dirty="0" err="1" smtClean="0"/>
              <a:t>называют,как</a:t>
            </a:r>
            <a:r>
              <a:rPr lang="ru-RU" sz="2800" dirty="0" smtClean="0"/>
              <a:t> производные ацетилена: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1506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6624735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781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656184"/>
          </a:xfrm>
        </p:spPr>
        <p:txBody>
          <a:bodyPr>
            <a:noAutofit/>
          </a:bodyPr>
          <a:lstStyle/>
          <a:p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Если молекула содержит одновременно двойную и тройную</a:t>
            </a:r>
            <a:r>
              <a:rPr lang="ru-RU" sz="2800" dirty="0"/>
              <a:t> </a:t>
            </a:r>
            <a:r>
              <a:rPr lang="ru-RU" sz="2800" dirty="0" smtClean="0"/>
              <a:t>связи, то предпочтение в нумерации отдается двойной связи: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92896"/>
            <a:ext cx="5976664" cy="236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39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Изомерия.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Изомерия ацетиленовых углеводородов определяется двумя факторами: строением основной углеродной цепи и положением в ней тройной связи. Структурная изомерия в ряду ацетилена начинается с углеводорода C4H6,а изомерия цепи и положения в ней тройной связи – с С5</a:t>
            </a:r>
            <a:r>
              <a:rPr lang="en-US" dirty="0" smtClean="0"/>
              <a:t>H8</a:t>
            </a:r>
            <a:r>
              <a:rPr lang="ru-RU" dirty="0" smtClean="0"/>
              <a:t>.Для </a:t>
            </a:r>
            <a:r>
              <a:rPr lang="ru-RU" dirty="0" err="1" smtClean="0"/>
              <a:t>алкинов,имеющих</a:t>
            </a:r>
            <a:r>
              <a:rPr lang="ru-RU" dirty="0" smtClean="0"/>
              <a:t> линейную </a:t>
            </a:r>
            <a:r>
              <a:rPr lang="ru-RU" dirty="0" err="1" smtClean="0"/>
              <a:t>конфигурацию,невозможна</a:t>
            </a:r>
            <a:r>
              <a:rPr lang="ru-RU" dirty="0" smtClean="0"/>
              <a:t>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цис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-,транс-</a:t>
            </a:r>
            <a:r>
              <a:rPr lang="ru-RU" dirty="0" smtClean="0">
                <a:latin typeface="+mj-lt"/>
              </a:rPr>
              <a:t>изомерия при тройной связи.</a:t>
            </a:r>
            <a:endPara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82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Получение.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Ацетиленовые углеводороды можно получать следующими способами:</a:t>
            </a:r>
            <a:endParaRPr lang="ru-RU" sz="2800" dirty="0"/>
          </a:p>
          <a:p>
            <a:r>
              <a:rPr lang="ru-RU" sz="2800" dirty="0" smtClean="0"/>
              <a:t>1. При разложении водой карбида кальция, который, в свою очередь, получают прокаливанием смеси угля и негашеной извести в электропечах: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81128"/>
            <a:ext cx="5616624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03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/>
          <a:lstStyle/>
          <a:p>
            <a:r>
              <a:rPr lang="ru-RU" sz="2400" dirty="0" smtClean="0"/>
              <a:t>2</a:t>
            </a:r>
            <a:r>
              <a:rPr lang="ru-RU" sz="2400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/>
              <a:t>Из </a:t>
            </a:r>
            <a:r>
              <a:rPr lang="ru-RU" sz="2400" dirty="0" err="1" smtClean="0"/>
              <a:t>дигалогенопроизводных</a:t>
            </a:r>
            <a:r>
              <a:rPr lang="ru-RU" sz="2400" dirty="0" smtClean="0">
                <a:solidFill>
                  <a:srgbClr val="FF0000"/>
                </a:solidFill>
              </a:rPr>
              <a:t>, </a:t>
            </a:r>
            <a:r>
              <a:rPr lang="ru-RU" sz="2400" dirty="0" smtClean="0"/>
              <a:t>содержащих два атома галогена при одном углеродном атоме или двух соседних, действием   спиртового раствора щелочи: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5544616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55576" y="296332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    Из природного газа или углеводородов нефти при их  </a:t>
            </a:r>
          </a:p>
          <a:p>
            <a:r>
              <a:rPr lang="ru-RU" sz="2400" dirty="0" smtClean="0"/>
              <a:t>термическом </a:t>
            </a:r>
            <a:r>
              <a:rPr lang="ru-RU" sz="2400" dirty="0" err="1" smtClean="0"/>
              <a:t>разложениии</a:t>
            </a:r>
            <a:r>
              <a:rPr lang="ru-RU" sz="2400" dirty="0" smtClean="0"/>
              <a:t>(крекинге)</a:t>
            </a:r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4"/>
            <a:ext cx="3528392" cy="61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71600" y="452687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или при пиролизе смеси метана с его гомологами:</a:t>
            </a:r>
            <a:endParaRPr lang="ru-RU" sz="24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47" y="5589240"/>
            <a:ext cx="3089821" cy="422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67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4. </a:t>
            </a:r>
            <a:r>
              <a:rPr lang="ru-RU" sz="3100" dirty="0" err="1" smtClean="0"/>
              <a:t>Алкилированием</a:t>
            </a:r>
            <a:r>
              <a:rPr lang="ru-RU" sz="3100" dirty="0" smtClean="0">
                <a:solidFill>
                  <a:srgbClr val="FF0000"/>
                </a:solidFill>
              </a:rPr>
              <a:t> </a:t>
            </a:r>
            <a:r>
              <a:rPr lang="ru-RU" sz="3100" dirty="0" smtClean="0"/>
              <a:t>металлических производных ацетилена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04864"/>
            <a:ext cx="4824536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03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свойства.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Ацетиленовые углеводороды, содержащие в молекуле от двух до четырех углеродных атомов (при обычных условиях), — газы; начиная с C5H8 — жидкости, а высшие </a:t>
            </a:r>
            <a:r>
              <a:rPr lang="ru-RU" sz="3400" dirty="0" err="1" smtClean="0"/>
              <a:t>алкины</a:t>
            </a:r>
            <a:r>
              <a:rPr lang="ru-RU" sz="3400" dirty="0" smtClean="0"/>
              <a:t> (с C16H3O и выше) —твердые вещества</a:t>
            </a:r>
          </a:p>
          <a:p>
            <a:pPr marL="0" indent="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Ацетилен в обычных условиях — газ. Горит сильно коптящим пламенем </a:t>
            </a:r>
            <a:r>
              <a:rPr lang="ru-RU" sz="3400" dirty="0" smtClean="0"/>
              <a:t>(избыток углерода). Чистый ацетилен не имеет запаха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Технический ацетилен имеет неприятный специфический </a:t>
            </a:r>
            <a:r>
              <a:rPr lang="ru-RU" dirty="0" err="1" smtClean="0"/>
              <a:t>запах,который</a:t>
            </a:r>
            <a:r>
              <a:rPr lang="ru-RU" dirty="0" smtClean="0"/>
              <a:t> объясняется присутствием различных примесей. </a:t>
            </a:r>
          </a:p>
          <a:p>
            <a:r>
              <a:rPr lang="ru-RU" dirty="0" smtClean="0"/>
              <a:t>Ацетилен</a:t>
            </a:r>
            <a:r>
              <a:rPr lang="ru-RU" dirty="0"/>
              <a:t> </a:t>
            </a:r>
            <a:r>
              <a:rPr lang="ru-RU" dirty="0" smtClean="0"/>
              <a:t>образует с воздухом взрывоопасные смеси. В сжатом и особенно в жидком состоянии он может взрываться от малейшего удара.</a:t>
            </a:r>
          </a:p>
          <a:p>
            <a:r>
              <a:rPr lang="ru-RU" dirty="0" smtClean="0"/>
              <a:t>Сгорая в кислороде, ацетилен образует пламя с температурой до 3000°</a:t>
            </a:r>
            <a:r>
              <a:rPr lang="en-US" dirty="0" smtClean="0"/>
              <a:t>C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877272"/>
            <a:ext cx="3744416" cy="59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26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Этим пользуются для сварки («ацетиленовая сварка») и резки</a:t>
            </a:r>
            <a:r>
              <a:rPr lang="en-US" sz="2400" dirty="0" smtClean="0"/>
              <a:t> </a:t>
            </a:r>
            <a:r>
              <a:rPr lang="ru-RU" sz="2400" dirty="0" smtClean="0"/>
              <a:t>металлов.</a:t>
            </a:r>
          </a:p>
          <a:p>
            <a:r>
              <a:rPr lang="ru-RU" sz="2400" dirty="0" smtClean="0"/>
              <a:t>Ацетилен — ценное сырье для производства многих химических</a:t>
            </a:r>
            <a:r>
              <a:rPr lang="en-US" sz="2400" dirty="0" smtClean="0"/>
              <a:t> </a:t>
            </a:r>
            <a:r>
              <a:rPr lang="ru-RU" sz="2400" dirty="0" smtClean="0"/>
              <a:t>соединений</a:t>
            </a:r>
            <a:r>
              <a:rPr lang="ru-RU" sz="2000" i="1" dirty="0" smtClean="0"/>
              <a:t>: уксусного альдегида и уксусной кислоты, акрилонитрила и хлорвинила (используемых для производства полимеров), а</a:t>
            </a:r>
            <a:r>
              <a:rPr lang="en-US" sz="2000" i="1" dirty="0" smtClean="0"/>
              <a:t> </a:t>
            </a:r>
            <a:r>
              <a:rPr lang="ru-RU" sz="2000" i="1" dirty="0" smtClean="0"/>
              <a:t>также хлоропренового каучука из хлоропрена, который, в свою</a:t>
            </a:r>
            <a:r>
              <a:rPr lang="en-US" sz="2000" i="1" dirty="0" smtClean="0"/>
              <a:t> </a:t>
            </a:r>
            <a:r>
              <a:rPr lang="ru-RU" sz="2000" i="1" dirty="0" smtClean="0"/>
              <a:t>очередь, получают </a:t>
            </a:r>
            <a:r>
              <a:rPr lang="ru-RU" sz="2000" i="1" dirty="0" err="1" smtClean="0"/>
              <a:t>гидрогалогенированием</a:t>
            </a:r>
            <a:r>
              <a:rPr lang="ru-RU" sz="2000" i="1" dirty="0" smtClean="0"/>
              <a:t> винилацетилена: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12976"/>
            <a:ext cx="460851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27584" y="4151864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Алкины</a:t>
            </a:r>
            <a:r>
              <a:rPr lang="ru-RU" sz="2400" b="1" dirty="0" smtClean="0"/>
              <a:t> хорошо растворимы в органических </a:t>
            </a:r>
            <a:r>
              <a:rPr lang="ru-RU" sz="2400" b="1" dirty="0" err="1" smtClean="0"/>
              <a:t>растворителях,хуже</a:t>
            </a:r>
            <a:r>
              <a:rPr lang="ru-RU" sz="2400" b="1" dirty="0" smtClean="0"/>
              <a:t> — в воде.</a:t>
            </a:r>
          </a:p>
          <a:p>
            <a:r>
              <a:rPr lang="ru-RU" sz="2000" i="1" dirty="0" smtClean="0"/>
              <a:t>В ИК-спектрах тройная связь обнаруживается в области</a:t>
            </a:r>
          </a:p>
          <a:p>
            <a:r>
              <a:rPr lang="ru-RU" sz="2000" i="1" dirty="0" smtClean="0"/>
              <a:t>2300—2100 см- </a:t>
            </a:r>
            <a:r>
              <a:rPr lang="en-US" sz="2000" i="1" dirty="0" smtClean="0"/>
              <a:t>1 </a:t>
            </a:r>
            <a:r>
              <a:rPr lang="ru-RU" sz="2000" i="1" dirty="0" smtClean="0"/>
              <a:t>степени. Для ацетиленовых углеводородов с  </a:t>
            </a:r>
          </a:p>
          <a:p>
            <a:r>
              <a:rPr lang="ru-RU" sz="2000" i="1" dirty="0" smtClean="0"/>
              <a:t>изолированной тройной связью в УФ-спектрах наблюдается полоса  </a:t>
            </a:r>
          </a:p>
          <a:p>
            <a:r>
              <a:rPr lang="ru-RU" sz="2000" i="1" dirty="0" smtClean="0"/>
              <a:t>поглощения в области 170—190 </a:t>
            </a:r>
            <a:r>
              <a:rPr lang="ru-RU" sz="2000" i="1" dirty="0" err="1" smtClean="0"/>
              <a:t>нм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40024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Открытие ацетилена.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Впервые ацетилен был получен в 1836 году Эдмундом  Дэви двоюродного брата знаменитого английского химика Гемфри Дэви , нагреванием уксуснокислого калия с древесным углем и последующей реакцией с водой образовавшегося карбида калия . Дэви назвал свой газ «</a:t>
            </a:r>
            <a:r>
              <a:rPr lang="ru-RU" sz="2800" dirty="0" err="1" smtClean="0"/>
              <a:t>двууглеродным</a:t>
            </a:r>
            <a:r>
              <a:rPr lang="ru-RU" sz="2800" dirty="0" smtClean="0"/>
              <a:t> водородом».</a:t>
            </a:r>
          </a:p>
          <a:p>
            <a:r>
              <a:rPr lang="ru-RU" sz="2800" dirty="0" smtClean="0"/>
              <a:t>В 1862 году немецкий химик и врач </a:t>
            </a:r>
            <a:r>
              <a:rPr lang="ru-RU" sz="2800" dirty="0" err="1" smtClean="0"/>
              <a:t>Ф.Велер</a:t>
            </a:r>
            <a:r>
              <a:rPr lang="ru-RU" sz="2800" dirty="0" smtClean="0"/>
              <a:t> открыл ацетилен ,действуя водой на карбид кальция .</a:t>
            </a:r>
          </a:p>
          <a:p>
            <a:r>
              <a:rPr lang="ru-RU" sz="2800" dirty="0" smtClean="0"/>
              <a:t>В 1863 году французский химик </a:t>
            </a:r>
            <a:r>
              <a:rPr lang="ru-RU" sz="2800" dirty="0" err="1" smtClean="0"/>
              <a:t>М.Бертло</a:t>
            </a:r>
            <a:r>
              <a:rPr lang="ru-RU" sz="2800" dirty="0" smtClean="0"/>
              <a:t> получил ацетилен пропуская водород над раскаленными ,электрической дугой, графитовыми </a:t>
            </a:r>
            <a:r>
              <a:rPr lang="ru-RU" sz="2800" dirty="0" err="1" smtClean="0"/>
              <a:t>электродами.Именно</a:t>
            </a:r>
            <a:r>
              <a:rPr lang="ru-RU" sz="2800" dirty="0" smtClean="0"/>
              <a:t> он дал газу имя «ацетилен».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423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Химические свойства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/>
              <a:t>Ацетиленовые углеводороды (</a:t>
            </a:r>
            <a:r>
              <a:rPr lang="ru-RU" sz="3400" dirty="0" err="1" smtClean="0"/>
              <a:t>алкины</a:t>
            </a:r>
            <a:r>
              <a:rPr lang="ru-RU" sz="3400" dirty="0" smtClean="0"/>
              <a:t>) способны вступать в реакции присоединения, замещения, окисления, полимеризации и  конденсации с карбонилсодержащими соединениями.</a:t>
            </a:r>
          </a:p>
          <a:p>
            <a:r>
              <a:rPr lang="ru-RU" sz="4100" b="1" dirty="0" smtClean="0"/>
              <a:t>Реакции присоединения</a:t>
            </a:r>
            <a:r>
              <a:rPr lang="ru-RU" sz="4100" dirty="0" smtClean="0"/>
              <a:t>.</a:t>
            </a:r>
          </a:p>
          <a:p>
            <a:r>
              <a:rPr lang="ru-RU" dirty="0" smtClean="0"/>
              <a:t> Ацетилены обладают большей   ненасыщенностью, чем олефины (</a:t>
            </a:r>
            <a:r>
              <a:rPr lang="ru-RU" dirty="0" err="1" smtClean="0"/>
              <a:t>алкены</a:t>
            </a:r>
            <a:r>
              <a:rPr lang="ru-RU" dirty="0" smtClean="0"/>
              <a:t>). В реакциях присоединения они могут взаимодействовать с двумя молекулами водорода,  галогена и т. д. </a:t>
            </a:r>
          </a:p>
          <a:p>
            <a:r>
              <a:rPr lang="ru-RU" dirty="0" smtClean="0"/>
              <a:t>Учитывая характер </a:t>
            </a:r>
            <a:r>
              <a:rPr lang="ru-RU" dirty="0" err="1" smtClean="0"/>
              <a:t>sp</a:t>
            </a:r>
            <a:r>
              <a:rPr lang="ru-RU" dirty="0" smtClean="0"/>
              <a:t>-гибридизации углеродных атомов в ацетилене, при которой электронная плотность повышена в области связи С—С, для </a:t>
            </a:r>
            <a:r>
              <a:rPr lang="ru-RU" dirty="0" err="1" smtClean="0"/>
              <a:t>алкинов</a:t>
            </a:r>
            <a:r>
              <a:rPr lang="ru-RU" dirty="0" smtClean="0"/>
              <a:t> более характерны реакции с нуклеофильными реагентами (вода, спирт и т. д.), чем с </a:t>
            </a:r>
            <a:r>
              <a:rPr lang="ru-RU" dirty="0" err="1" smtClean="0"/>
              <a:t>электрофильными</a:t>
            </a:r>
            <a:r>
              <a:rPr lang="ru-RU" dirty="0" smtClean="0"/>
              <a:t> (галогены).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37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10139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1)Гидрирование.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В присутствии катализаторов (</a:t>
            </a:r>
            <a:r>
              <a:rPr lang="ru-RU" sz="2800" dirty="0" err="1" smtClean="0"/>
              <a:t>Pt</a:t>
            </a:r>
            <a:r>
              <a:rPr lang="ru-RU" sz="2800" dirty="0" smtClean="0"/>
              <a:t>, </a:t>
            </a:r>
            <a:r>
              <a:rPr lang="ru-RU" sz="2800" dirty="0" err="1" smtClean="0"/>
              <a:t>Pd</a:t>
            </a:r>
            <a:r>
              <a:rPr lang="ru-RU" sz="2800" dirty="0" smtClean="0"/>
              <a:t>, </a:t>
            </a:r>
            <a:r>
              <a:rPr lang="ru-RU" sz="2800" dirty="0" err="1" smtClean="0"/>
              <a:t>Ni</a:t>
            </a:r>
            <a:r>
              <a:rPr lang="ru-RU" sz="2800" dirty="0" smtClean="0"/>
              <a:t>) происходит процесс восстановления </a:t>
            </a:r>
            <a:r>
              <a:rPr lang="ru-RU" sz="2800" dirty="0" err="1" smtClean="0"/>
              <a:t>алкинов</a:t>
            </a:r>
            <a:r>
              <a:rPr lang="ru-RU" sz="2800" dirty="0" smtClean="0"/>
              <a:t> в </a:t>
            </a:r>
            <a:r>
              <a:rPr lang="ru-RU" sz="2800" dirty="0" err="1" smtClean="0"/>
              <a:t>алкены</a:t>
            </a:r>
            <a:r>
              <a:rPr lang="ru-RU" sz="2800" dirty="0" smtClean="0"/>
              <a:t> и </a:t>
            </a:r>
            <a:r>
              <a:rPr lang="ru-RU" sz="2800" dirty="0" err="1" smtClean="0"/>
              <a:t>алканы</a:t>
            </a:r>
            <a:r>
              <a:rPr lang="ru-RU" sz="2800" dirty="0" smtClean="0"/>
              <a:t>:</a:t>
            </a:r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2) Галогенирование </a:t>
            </a:r>
            <a:r>
              <a:rPr lang="ru-RU" sz="2800" dirty="0" smtClean="0"/>
              <a:t>ацетилена протекает с меньшей </a:t>
            </a:r>
            <a:r>
              <a:rPr lang="ru-RU" sz="2800" dirty="0" err="1" smtClean="0"/>
              <a:t>скоростью,чем</a:t>
            </a:r>
            <a:r>
              <a:rPr lang="ru-RU" sz="2800" dirty="0" smtClean="0"/>
              <a:t> та же реакция с этиленом: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4" y="1628800"/>
            <a:ext cx="4954885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4077072"/>
            <a:ext cx="482453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07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3)</a:t>
            </a:r>
            <a:r>
              <a:rPr lang="ru-RU" sz="2800" b="1" dirty="0" err="1" smtClean="0">
                <a:solidFill>
                  <a:srgbClr val="FF0000"/>
                </a:solidFill>
              </a:rPr>
              <a:t>Гидрогалогенирование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dirty="0" smtClean="0"/>
              <a:t>У олефинов эта реакция идет легче. Вторая молекула </a:t>
            </a:r>
            <a:r>
              <a:rPr lang="ru-RU" sz="2800" dirty="0" err="1" smtClean="0"/>
              <a:t>галогеноводорода</a:t>
            </a:r>
            <a:r>
              <a:rPr lang="ru-RU" sz="2800" dirty="0" smtClean="0"/>
              <a:t> присоединяется в соответствии с правилом Марковникова.</a:t>
            </a:r>
          </a:p>
          <a:p>
            <a:r>
              <a:rPr lang="ru-RU" sz="2800" b="1" dirty="0" smtClean="0"/>
              <a:t>4)Присоединение воды </a:t>
            </a:r>
            <a:r>
              <a:rPr lang="ru-RU" sz="2800" dirty="0" smtClean="0"/>
              <a:t>(реакция M. Г. </a:t>
            </a:r>
            <a:r>
              <a:rPr lang="ru-RU" sz="2800" dirty="0" err="1" smtClean="0"/>
              <a:t>Кучерова</a:t>
            </a:r>
            <a:r>
              <a:rPr lang="ru-RU" sz="2800" dirty="0" smtClean="0"/>
              <a:t>, 1881):</a:t>
            </a:r>
          </a:p>
          <a:p>
            <a:endParaRPr lang="ru-RU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511256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869160"/>
            <a:ext cx="6048672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011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/>
          <a:lstStyle/>
          <a:p>
            <a:r>
              <a:rPr lang="ru-RU" dirty="0" smtClean="0"/>
              <a:t>Катализатором этой реакции служит соль ртути (II). Неустойчивое промежуточное соединение (виниловый спирт)перегруппировывается в уксусный альдегид.</a:t>
            </a:r>
          </a:p>
          <a:p>
            <a:r>
              <a:rPr lang="ru-RU" b="1" dirty="0" smtClean="0"/>
              <a:t>5)Присоединение синильной кислоты: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33057"/>
            <a:ext cx="496855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9592" y="5157192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Образовавшийся акрилонитрил — очень важный продукт,  </a:t>
            </a:r>
          </a:p>
          <a:p>
            <a:r>
              <a:rPr lang="ru-RU" sz="2000" i="1" dirty="0" smtClean="0"/>
              <a:t>который в качестве мономера служит для получения синтетического</a:t>
            </a:r>
          </a:p>
          <a:p>
            <a:r>
              <a:rPr lang="ru-RU" sz="2000" i="1" dirty="0" smtClean="0"/>
              <a:t>волокна — нитрона.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250385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r>
              <a:rPr lang="ru-RU" sz="2800" b="1" dirty="0" smtClean="0"/>
              <a:t>6)Присоединение органических кислот и спиртов: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sz="2800" i="1" dirty="0" smtClean="0"/>
              <a:t>Сложный эфир — винилацетат применяют в качестве мономера для. получения поливинилацетата.</a:t>
            </a:r>
          </a:p>
          <a:p>
            <a:r>
              <a:rPr lang="ru-RU" sz="2800" b="1" dirty="0" smtClean="0"/>
              <a:t>7)При</a:t>
            </a:r>
            <a:r>
              <a:rPr lang="ru-RU" sz="2800" b="1" i="1" dirty="0" smtClean="0"/>
              <a:t> взаимодействии ацетилена со спиртом </a:t>
            </a:r>
            <a:r>
              <a:rPr lang="ru-RU" sz="2800" i="1" dirty="0" smtClean="0"/>
              <a:t>образуются простые виниловые эфиры (A. E. Фаворский):</a:t>
            </a:r>
          </a:p>
          <a:p>
            <a:endParaRPr lang="ru-RU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04867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229200"/>
            <a:ext cx="5904656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Реакции полимеризации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Ацетиленовые углеводороды в   зависимости от условий реакции способны образовывать разнообразные продукты полимеризации: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780928"/>
            <a:ext cx="655272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75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Реакции замещения.</a:t>
            </a:r>
            <a:endParaRPr lang="ru-R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Водородные атомы в ацетилене способны замещаться на металл. Эта реакция называется реакцией </a:t>
            </a:r>
            <a:r>
              <a:rPr lang="ru-RU" dirty="0" err="1" smtClean="0"/>
              <a:t>металлирования</a:t>
            </a:r>
            <a:r>
              <a:rPr lang="ru-RU" dirty="0" smtClean="0"/>
              <a:t>. В результате образуются металлические производные ацетилена — </a:t>
            </a:r>
            <a:r>
              <a:rPr lang="ru-RU" dirty="0" err="1" smtClean="0"/>
              <a:t>ацетилениды</a:t>
            </a:r>
            <a:r>
              <a:rPr lang="ru-RU" dirty="0" smtClean="0"/>
              <a:t>. </a:t>
            </a:r>
            <a:r>
              <a:rPr lang="ru-RU" i="1" dirty="0" smtClean="0"/>
              <a:t>Это происходит потому, что водородные атомы в молекуле ацетилена обладают слабокислыми свойствами. Объясняется это тем, что </a:t>
            </a:r>
            <a:r>
              <a:rPr lang="ru-RU" i="1" dirty="0" err="1" smtClean="0"/>
              <a:t>электроотрицательность</a:t>
            </a:r>
            <a:r>
              <a:rPr lang="ru-RU" i="1" dirty="0" smtClean="0"/>
              <a:t> атома углерода находится в зависимости от его валентного состояния и изменяется в ряду</a:t>
            </a:r>
          </a:p>
          <a:p>
            <a:r>
              <a:rPr lang="ru-RU" dirty="0" smtClean="0"/>
              <a:t>С (</a:t>
            </a:r>
            <a:r>
              <a:rPr lang="ru-RU" dirty="0" err="1" smtClean="0"/>
              <a:t>sp</a:t>
            </a:r>
            <a:r>
              <a:rPr lang="ru-RU" dirty="0" smtClean="0"/>
              <a:t>) &gt; С (sp2) &gt; С (sp</a:t>
            </a:r>
            <a:r>
              <a:rPr lang="ru-RU" dirty="0"/>
              <a:t>3</a:t>
            </a:r>
            <a:r>
              <a:rPr lang="ru-RU" dirty="0" smtClean="0"/>
              <a:t>)</a:t>
            </a:r>
          </a:p>
          <a:p>
            <a:r>
              <a:rPr lang="ru-RU" dirty="0" smtClean="0"/>
              <a:t>Таким образом, атомы водорода в ацетилене и его </a:t>
            </a:r>
            <a:r>
              <a:rPr lang="ru-RU" dirty="0" err="1" smtClean="0"/>
              <a:t>моноалкил</a:t>
            </a:r>
            <a:r>
              <a:rPr lang="ru-RU" dirty="0" smtClean="0"/>
              <a:t>- производных приобретают некоторую подвижность в отличие от </a:t>
            </a:r>
            <a:r>
              <a:rPr lang="ru-RU" dirty="0" err="1" smtClean="0"/>
              <a:t>алкенов</a:t>
            </a:r>
            <a:r>
              <a:rPr lang="ru-RU" dirty="0" smtClean="0"/>
              <a:t> и </a:t>
            </a:r>
            <a:r>
              <a:rPr lang="ru-RU" dirty="0" err="1" smtClean="0"/>
              <a:t>алканов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39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2592288" cy="841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1196752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Ацетилен —более слабая «кислота», чем вода, но более  </a:t>
            </a:r>
          </a:p>
          <a:p>
            <a:r>
              <a:rPr lang="ru-RU" sz="2000" dirty="0" smtClean="0"/>
              <a:t>сильная, чем аммиак. Например, при </a:t>
            </a:r>
            <a:r>
              <a:rPr lang="ru-RU" sz="2000" b="1" dirty="0" smtClean="0"/>
              <a:t>действии на ацетилен аммиачного раствора гидроксида серебра</a:t>
            </a:r>
            <a:r>
              <a:rPr lang="ru-RU" sz="2000" dirty="0" smtClean="0"/>
              <a:t> образуется </a:t>
            </a:r>
            <a:r>
              <a:rPr lang="ru-RU" sz="2000" dirty="0" err="1" smtClean="0"/>
              <a:t>ацетиленид</a:t>
            </a:r>
            <a:r>
              <a:rPr lang="ru-RU" sz="2000" dirty="0" smtClean="0"/>
              <a:t> серебра:</a:t>
            </a:r>
            <a:endParaRPr lang="ru-RU" sz="20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684076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3568" y="3429000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Карбид кальция также можно рассматривать как продукт</a:t>
            </a:r>
          </a:p>
          <a:p>
            <a:r>
              <a:rPr lang="ru-RU" sz="2000" b="1" dirty="0" smtClean="0"/>
              <a:t>замещения двух атомов водорода в ацетилене </a:t>
            </a:r>
            <a:r>
              <a:rPr lang="ru-RU" sz="2000" dirty="0" smtClean="0"/>
              <a:t>на кальций</a:t>
            </a:r>
          </a:p>
          <a:p>
            <a:r>
              <a:rPr lang="ru-RU" sz="2000" dirty="0" smtClean="0"/>
              <a:t>Повышенной подвижностью водородных атомов в ацетилене</a:t>
            </a:r>
          </a:p>
          <a:p>
            <a:r>
              <a:rPr lang="ru-RU" sz="2000" dirty="0" smtClean="0"/>
              <a:t>можно объяснить и его окислительную поликонденсацию:</a:t>
            </a:r>
            <a:endParaRPr lang="ru-RU" sz="2000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941168"/>
            <a:ext cx="460851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4445" y="3698875"/>
            <a:ext cx="1202011" cy="882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784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Реакции конденсации с карбонильными соединениями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r>
              <a:rPr lang="ru-RU" sz="2800" dirty="0" smtClean="0"/>
              <a:t>Эти реакции имеют большое практическое значение. Например, из ацетилена и ацетона можно получать изопрен (реакция A. </a:t>
            </a:r>
            <a:r>
              <a:rPr lang="ru-RU" sz="2800" dirty="0" err="1" smtClean="0"/>
              <a:t>E.Фаворского</a:t>
            </a:r>
            <a:r>
              <a:rPr lang="ru-RU" sz="2800" dirty="0" smtClean="0"/>
              <a:t>) :</a:t>
            </a:r>
          </a:p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56992"/>
            <a:ext cx="655272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80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Реакции окисления.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smtClean="0"/>
              <a:t>Ацетиленовые углеводороды легко   окисляются с частичным или полным разрывом молекулы по тройной связи (например, при действии KMnO4 в нейтральной среде):</a:t>
            </a:r>
          </a:p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7560840" cy="2601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78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/>
              <a:t>Русское название «</a:t>
            </a:r>
            <a:r>
              <a:rPr lang="ru-RU" dirty="0" err="1" smtClean="0"/>
              <a:t>ацетилен»впервые</a:t>
            </a:r>
            <a:r>
              <a:rPr lang="ru-RU" dirty="0" smtClean="0"/>
              <a:t> было применено </a:t>
            </a:r>
            <a:r>
              <a:rPr lang="ru-RU" dirty="0" err="1" smtClean="0"/>
              <a:t>Д.И.Менделеевым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Большую роль в изучении химии ацетилена и его производных в конце 19 века сыграл </a:t>
            </a:r>
            <a:r>
              <a:rPr lang="ru-RU" dirty="0" err="1" smtClean="0"/>
              <a:t>А.Е.Фаворский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1895 году </a:t>
            </a:r>
            <a:r>
              <a:rPr lang="ru-RU" dirty="0" err="1" smtClean="0"/>
              <a:t>Ле</a:t>
            </a:r>
            <a:r>
              <a:rPr lang="ru-RU" dirty="0" smtClean="0"/>
              <a:t> </a:t>
            </a:r>
            <a:r>
              <a:rPr lang="ru-RU" dirty="0" err="1" smtClean="0"/>
              <a:t>Шателье</a:t>
            </a:r>
            <a:r>
              <a:rPr lang="ru-RU" dirty="0" smtClean="0"/>
              <a:t> обнаружил ,что ацетилен , сгорая в кислороде , дает очень горячее пламя , что впоследствии легло в основу ацетиленовой технологии сварки и резки тугоплавких металлов.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06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Реакции восстановления.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присутствии металлических катализаторов </a:t>
            </a:r>
            <a:r>
              <a:rPr lang="ru-RU" dirty="0" err="1"/>
              <a:t>алкины</a:t>
            </a:r>
            <a:r>
              <a:rPr lang="ru-RU" dirty="0"/>
              <a:t> восстанавливаются путем последовательного присоединения молекул водорода, превращаясь сначала в </a:t>
            </a:r>
            <a:r>
              <a:rPr lang="ru-RU" dirty="0" err="1"/>
              <a:t>алкены</a:t>
            </a:r>
            <a:r>
              <a:rPr lang="ru-RU" dirty="0"/>
              <a:t>, а затем в </a:t>
            </a:r>
            <a:r>
              <a:rPr lang="ru-RU" dirty="0" err="1" smtClean="0"/>
              <a:t>алканы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697297"/>
              </p:ext>
            </p:extLst>
          </p:nvPr>
        </p:nvGraphicFramePr>
        <p:xfrm>
          <a:off x="323528" y="4293096"/>
          <a:ext cx="8229600" cy="1005840"/>
        </p:xfrm>
        <a:graphic>
          <a:graphicData uri="http://schemas.openxmlformats.org/drawingml/2006/table">
            <a:tbl>
              <a:tblPr/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rgbClr val="333333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Н</a:t>
                      </a:r>
                      <a:r>
                        <a:rPr lang="ru-RU" baseline="-2500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endParaRPr lang="ru-RU">
                        <a:solidFill>
                          <a:srgbClr val="333333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rgbClr val="333333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Н</a:t>
                      </a:r>
                      <a:r>
                        <a:rPr lang="ru-RU" baseline="-2500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endParaRPr lang="ru-RU">
                        <a:solidFill>
                          <a:srgbClr val="333333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rgbClr val="333333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СН</a:t>
                      </a:r>
                      <a:r>
                        <a:rPr lang="ru-RU" baseline="-2500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3</a:t>
                      </a:r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 — С ≡ СН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→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СН</a:t>
                      </a:r>
                      <a:r>
                        <a:rPr lang="ru-RU" baseline="-2500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3</a:t>
                      </a:r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 — СН — СН</a:t>
                      </a:r>
                      <a:r>
                        <a:rPr lang="ru-RU" baseline="-2500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2</a:t>
                      </a:r>
                      <a:endParaRPr lang="ru-RU">
                        <a:solidFill>
                          <a:srgbClr val="333333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→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СН</a:t>
                      </a:r>
                      <a:r>
                        <a:rPr lang="ru-RU" baseline="-25000" dirty="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3</a:t>
                      </a:r>
                      <a:r>
                        <a:rPr lang="ru-RU" dirty="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 — СН</a:t>
                      </a:r>
                      <a:r>
                        <a:rPr lang="ru-RU" baseline="-25000" dirty="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2 </a:t>
                      </a:r>
                      <a:r>
                        <a:rPr lang="ru-RU" dirty="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— СН</a:t>
                      </a:r>
                      <a:r>
                        <a:rPr lang="ru-RU" baseline="-25000" dirty="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3</a:t>
                      </a:r>
                      <a:r>
                        <a:rPr lang="ru-RU" dirty="0">
                          <a:solidFill>
                            <a:srgbClr val="333333"/>
                          </a:solidFill>
                          <a:effectLst/>
                          <a:latin typeface="tahoma" panose="020B0604030504040204" pitchFamily="34" charset="0"/>
                        </a:rPr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23528" y="429357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47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Кислотные свойства.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6000" dirty="0" smtClean="0"/>
              <a:t>Особенностью </a:t>
            </a:r>
            <a:r>
              <a:rPr lang="ru-RU" sz="6000" dirty="0" err="1"/>
              <a:t>алкинов</a:t>
            </a:r>
            <a:r>
              <a:rPr lang="ru-RU" sz="6000" dirty="0"/>
              <a:t>,  имеющих концевую тройную связь, является  их способность отщеплять протон под действием сильных оснований, т.е. проявлять слабые кислотные свойства. Возможность отщепления протона обусловлена сильной поляризацией s-связи:   ≡ С← Н. Причиной поляризации является высокая </a:t>
            </a:r>
            <a:r>
              <a:rPr lang="ru-RU" sz="6000" dirty="0" err="1"/>
              <a:t>электроотрицательность</a:t>
            </a:r>
            <a:r>
              <a:rPr lang="ru-RU" sz="6000" dirty="0"/>
              <a:t> атома углерода в </a:t>
            </a:r>
            <a:r>
              <a:rPr lang="ru-RU" sz="6000" dirty="0" err="1"/>
              <a:t>sp</a:t>
            </a:r>
            <a:r>
              <a:rPr lang="ru-RU" sz="6000" dirty="0"/>
              <a:t>-гибридном состоянии. Поэтому </a:t>
            </a:r>
            <a:r>
              <a:rPr lang="ru-RU" sz="6000" dirty="0" err="1"/>
              <a:t>алкины</a:t>
            </a:r>
            <a:r>
              <a:rPr lang="ru-RU" sz="6000" dirty="0"/>
              <a:t>, в отличие от </a:t>
            </a:r>
            <a:r>
              <a:rPr lang="ru-RU" sz="6000" dirty="0" err="1"/>
              <a:t>алкенов</a:t>
            </a:r>
            <a:r>
              <a:rPr lang="ru-RU" sz="6000" dirty="0"/>
              <a:t> и </a:t>
            </a:r>
            <a:r>
              <a:rPr lang="ru-RU" sz="6000" dirty="0" err="1"/>
              <a:t>алканов</a:t>
            </a:r>
            <a:r>
              <a:rPr lang="ru-RU" sz="6000" dirty="0"/>
              <a:t>, способны образовывать соли, называемые </a:t>
            </a:r>
            <a:r>
              <a:rPr lang="ru-RU" sz="6000" dirty="0" err="1"/>
              <a:t>ацетиленидами</a:t>
            </a:r>
            <a:r>
              <a:rPr lang="ru-RU" sz="6000" dirty="0"/>
              <a:t>:</a:t>
            </a:r>
          </a:p>
          <a:p>
            <a:endParaRPr lang="ru-RU" sz="6000" dirty="0"/>
          </a:p>
          <a:p>
            <a:r>
              <a:rPr lang="ru-RU" sz="6000" dirty="0"/>
              <a:t>R - C ≡ C-H + </a:t>
            </a:r>
            <a:r>
              <a:rPr lang="ru-RU" sz="6000" dirty="0" err="1"/>
              <a:t>NaH</a:t>
            </a:r>
            <a:r>
              <a:rPr lang="ru-RU" sz="6000" dirty="0"/>
              <a:t>  →  R-C ≡ C - </a:t>
            </a:r>
            <a:r>
              <a:rPr lang="ru-RU" sz="6000" dirty="0" err="1"/>
              <a:t>Na</a:t>
            </a:r>
            <a:r>
              <a:rPr lang="ru-RU" sz="6000" dirty="0"/>
              <a:t> + Н2</a:t>
            </a:r>
          </a:p>
          <a:p>
            <a:endParaRPr lang="ru-RU" sz="6000" dirty="0"/>
          </a:p>
          <a:p>
            <a:r>
              <a:rPr lang="ru-RU" sz="6000" dirty="0"/>
              <a:t>R-C = C-</a:t>
            </a:r>
            <a:r>
              <a:rPr lang="ru-RU" sz="6000" dirty="0" err="1"/>
              <a:t>Cu</a:t>
            </a:r>
            <a:r>
              <a:rPr lang="ru-RU" sz="6000" dirty="0"/>
              <a:t> + </a:t>
            </a:r>
            <a:r>
              <a:rPr lang="ru-RU" sz="6000" dirty="0" err="1"/>
              <a:t>HCl</a:t>
            </a:r>
            <a:r>
              <a:rPr lang="ru-RU" sz="6000" dirty="0"/>
              <a:t> → R-C = CH + </a:t>
            </a:r>
            <a:r>
              <a:rPr lang="ru-RU" sz="6000" dirty="0" err="1"/>
              <a:t>CuCl</a:t>
            </a:r>
            <a:r>
              <a:rPr lang="ru-RU" sz="6000" dirty="0" smtClean="0"/>
              <a:t>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3754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33670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  <a:p>
            <a:r>
              <a:rPr lang="ru-RU" dirty="0" err="1"/>
              <a:t>Ацетилениды</a:t>
            </a:r>
            <a:r>
              <a:rPr lang="ru-RU" dirty="0"/>
              <a:t> серебра и меди (I) легко образуются и выпадают в осадок при пропускании ацетилена через аммиачный раствор оксида серебра или хлорида меди (I). Эти реакции служат для обнаружения </a:t>
            </a:r>
            <a:r>
              <a:rPr lang="ru-RU" dirty="0" err="1"/>
              <a:t>алкинов</a:t>
            </a:r>
            <a:r>
              <a:rPr lang="ru-RU" dirty="0"/>
              <a:t> с тройной связью на конце цепи.</a:t>
            </a:r>
          </a:p>
          <a:p>
            <a:endParaRPr lang="ru-RU" dirty="0"/>
          </a:p>
          <a:p>
            <a:r>
              <a:rPr lang="ru-RU" dirty="0"/>
              <a:t>НС ≡ СН + 2[</a:t>
            </a:r>
            <a:r>
              <a:rPr lang="ru-RU" dirty="0" err="1"/>
              <a:t>Ag</a:t>
            </a:r>
            <a:r>
              <a:rPr lang="ru-RU" dirty="0"/>
              <a:t>(NH3)2]OH → </a:t>
            </a:r>
            <a:r>
              <a:rPr lang="ru-RU" dirty="0" err="1"/>
              <a:t>Ag</a:t>
            </a:r>
            <a:r>
              <a:rPr lang="ru-RU" dirty="0"/>
              <a:t>-C ≡ </a:t>
            </a:r>
            <a:r>
              <a:rPr lang="ru-RU" dirty="0" smtClean="0"/>
              <a:t>C-</a:t>
            </a:r>
            <a:r>
              <a:rPr lang="ru-RU" dirty="0" err="1" smtClean="0"/>
              <a:t>Ag</a:t>
            </a:r>
            <a:r>
              <a:rPr lang="ru-RU" dirty="0" smtClean="0"/>
              <a:t>↓+ </a:t>
            </a:r>
            <a:r>
              <a:rPr lang="ru-RU" dirty="0"/>
              <a:t>2NH3 + </a:t>
            </a:r>
            <a:r>
              <a:rPr lang="ru-RU" dirty="0" smtClean="0"/>
              <a:t>Н2О(белый осадок)</a:t>
            </a:r>
          </a:p>
          <a:p>
            <a:r>
              <a:rPr lang="ru-RU" dirty="0"/>
              <a:t>	</a:t>
            </a:r>
          </a:p>
          <a:p>
            <a:r>
              <a:rPr lang="ru-RU" dirty="0"/>
              <a:t>R-C ≡ CH + [</a:t>
            </a:r>
            <a:r>
              <a:rPr lang="ru-RU" dirty="0" err="1"/>
              <a:t>Cu</a:t>
            </a:r>
            <a:r>
              <a:rPr lang="ru-RU" dirty="0"/>
              <a:t>(NH3)2]</a:t>
            </a:r>
            <a:r>
              <a:rPr lang="ru-RU" dirty="0" err="1"/>
              <a:t>Cl</a:t>
            </a:r>
            <a:r>
              <a:rPr lang="ru-RU" dirty="0"/>
              <a:t> → R-C ≡ C- </a:t>
            </a:r>
            <a:r>
              <a:rPr lang="ru-RU" dirty="0" err="1" smtClean="0"/>
              <a:t>Cu</a:t>
            </a:r>
            <a:r>
              <a:rPr lang="ru-RU" dirty="0" smtClean="0"/>
              <a:t>↓+ </a:t>
            </a:r>
            <a:r>
              <a:rPr lang="ru-RU" dirty="0"/>
              <a:t>NH4Cl + NH3.</a:t>
            </a:r>
          </a:p>
          <a:p>
            <a:r>
              <a:rPr lang="ru-RU" dirty="0" smtClean="0"/>
              <a:t>(красный осадок)</a:t>
            </a:r>
            <a:r>
              <a:rPr lang="ru-RU" dirty="0"/>
              <a:t>	</a:t>
            </a:r>
          </a:p>
          <a:p>
            <a:r>
              <a:rPr lang="ru-RU" dirty="0" err="1"/>
              <a:t>Ацетилениды</a:t>
            </a:r>
            <a:r>
              <a:rPr lang="ru-RU" dirty="0"/>
              <a:t> серебра и меди как соли очень слабых кислот легко разлагаются при действии </a:t>
            </a:r>
            <a:r>
              <a:rPr lang="ru-RU" dirty="0" err="1"/>
              <a:t>хлороводородной</a:t>
            </a:r>
            <a:r>
              <a:rPr lang="ru-RU" dirty="0"/>
              <a:t> кислоты с выделением исходного </a:t>
            </a:r>
            <a:r>
              <a:rPr lang="ru-RU" dirty="0" err="1"/>
              <a:t>алкина</a:t>
            </a:r>
            <a:r>
              <a:rPr lang="ru-RU" dirty="0"/>
              <a:t>:</a:t>
            </a:r>
          </a:p>
          <a:p>
            <a:r>
              <a:rPr lang="ru-RU" dirty="0"/>
              <a:t>R-C = C-</a:t>
            </a:r>
            <a:r>
              <a:rPr lang="ru-RU" dirty="0" err="1"/>
              <a:t>Cu</a:t>
            </a:r>
            <a:r>
              <a:rPr lang="ru-RU" dirty="0"/>
              <a:t> + </a:t>
            </a:r>
            <a:r>
              <a:rPr lang="ru-RU" dirty="0" err="1"/>
              <a:t>HCl</a:t>
            </a:r>
            <a:r>
              <a:rPr lang="ru-RU" dirty="0"/>
              <a:t> → R-C = CH + </a:t>
            </a:r>
            <a:r>
              <a:rPr lang="ru-RU" dirty="0" err="1"/>
              <a:t>CuCl</a:t>
            </a:r>
            <a:r>
              <a:rPr lang="ru-RU" dirty="0"/>
              <a:t>.</a:t>
            </a:r>
          </a:p>
          <a:p>
            <a:r>
              <a:rPr lang="ru-RU" dirty="0"/>
              <a:t>Таким образом, используя реакции образования и разложения </a:t>
            </a:r>
            <a:r>
              <a:rPr lang="ru-RU" dirty="0" err="1"/>
              <a:t>ацетиленидов</a:t>
            </a:r>
            <a:r>
              <a:rPr lang="ru-RU" dirty="0"/>
              <a:t>, можно выделять </a:t>
            </a:r>
            <a:r>
              <a:rPr lang="ru-RU" dirty="0" err="1"/>
              <a:t>алкины</a:t>
            </a:r>
            <a:r>
              <a:rPr lang="ru-RU" dirty="0"/>
              <a:t> из смесей с другими углеводородами.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87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566" y="1419391"/>
            <a:ext cx="8229600" cy="4968552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Алкены</a:t>
            </a:r>
            <a:r>
              <a:rPr lang="ru-RU" dirty="0"/>
              <a:t> вместе с </a:t>
            </a:r>
            <a:r>
              <a:rPr lang="ru-RU" dirty="0" err="1" smtClean="0"/>
              <a:t>алканами</a:t>
            </a:r>
            <a:r>
              <a:rPr lang="ru-RU" dirty="0" smtClean="0"/>
              <a:t> , ацетиленом </a:t>
            </a:r>
            <a:r>
              <a:rPr lang="ru-RU" dirty="0"/>
              <a:t>и ароматическими уг­леводородами являются одним из главных </a:t>
            </a:r>
            <a:r>
              <a:rPr lang="ru-RU" dirty="0" smtClean="0"/>
              <a:t>сырьевых источников </a:t>
            </a:r>
            <a:r>
              <a:rPr lang="ru-RU" dirty="0"/>
              <a:t>промышленности тяжелого (</a:t>
            </a:r>
            <a:r>
              <a:rPr lang="ru-RU" dirty="0" err="1"/>
              <a:t>многотоннажного</a:t>
            </a:r>
            <a:r>
              <a:rPr lang="ru-RU" dirty="0"/>
              <a:t>) органического син­теза.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Пропилен перерабатывается </a:t>
            </a:r>
            <a:r>
              <a:rPr lang="ru-RU" dirty="0" smtClean="0"/>
              <a:t>в полипропилен</a:t>
            </a:r>
            <a:r>
              <a:rPr lang="ru-RU" dirty="0"/>
              <a:t>, ацетон, изопропиловый спирт.</a:t>
            </a:r>
            <a:br>
              <a:rPr lang="ru-RU" dirty="0"/>
            </a:br>
            <a:r>
              <a:rPr lang="ru-RU" dirty="0"/>
              <a:t>Ацетилен играет </a:t>
            </a:r>
            <a:r>
              <a:rPr lang="ru-RU" dirty="0" smtClean="0"/>
              <a:t>исключи­тельно важную </a:t>
            </a:r>
            <a:r>
              <a:rPr lang="ru-RU" dirty="0"/>
              <a:t>роль в про­мышленности. Его мировое производство достигает </a:t>
            </a:r>
            <a:r>
              <a:rPr lang="ru-RU" dirty="0" smtClean="0"/>
              <a:t>не­скольких миллионов тонн . Ацетилен </a:t>
            </a:r>
            <a:r>
              <a:rPr lang="ru-RU" dirty="0"/>
              <a:t>хранят и транспортируют в баллонах в виде </a:t>
            </a:r>
            <a:r>
              <a:rPr lang="ru-RU" dirty="0" smtClean="0"/>
              <a:t>ацетоновых растворов</a:t>
            </a:r>
            <a:r>
              <a:rPr lang="ru-RU" dirty="0"/>
              <a:t>, пропитывающих  </a:t>
            </a:r>
            <a:r>
              <a:rPr lang="ru-RU" dirty="0" smtClean="0"/>
              <a:t>пористые материалы.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22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. Громадное количество ацети­лена используется для </a:t>
            </a:r>
            <a:r>
              <a:rPr lang="ru-RU" dirty="0" smtClean="0"/>
              <a:t>свар­ки металлов</a:t>
            </a:r>
            <a:r>
              <a:rPr lang="ru-RU" dirty="0"/>
              <a:t>, при его горении</a:t>
            </a:r>
            <a:br>
              <a:rPr lang="ru-RU" dirty="0"/>
            </a:br>
            <a:r>
              <a:rPr lang="ru-RU" dirty="0"/>
              <a:t>в кислороде температурадостигает2800° С.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значительно </a:t>
            </a:r>
            <a:r>
              <a:rPr lang="ru-RU" dirty="0" smtClean="0"/>
              <a:t>более высокая </a:t>
            </a:r>
            <a:r>
              <a:rPr lang="ru-RU" dirty="0"/>
              <a:t>температура, чем при сгорании водорода в кислороде, не говоря уже </a:t>
            </a:r>
            <a:r>
              <a:rPr lang="ru-RU" dirty="0" smtClean="0"/>
              <a:t>о сгорании </a:t>
            </a:r>
            <a:r>
              <a:rPr lang="ru-RU" dirty="0"/>
              <a:t>метана. Причина этого в значительно меньшей теплоемкости СО2по сравнению с Н2О, которой образуется </a:t>
            </a:r>
            <a:r>
              <a:rPr lang="ru-RU" dirty="0" smtClean="0"/>
              <a:t>больше при </a:t>
            </a:r>
            <a:r>
              <a:rPr lang="ru-RU" dirty="0"/>
              <a:t>сгорании </a:t>
            </a:r>
            <a:r>
              <a:rPr lang="ru-RU" dirty="0" err="1"/>
              <a:t>алканов</a:t>
            </a:r>
            <a:r>
              <a:rPr lang="ru-RU" dirty="0"/>
              <a:t>, чем </a:t>
            </a:r>
            <a:r>
              <a:rPr lang="ru-RU" dirty="0" err="1"/>
              <a:t>алкинов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2СзН6+ 7O2-&gt;4СО2+6Н2О</a:t>
            </a:r>
            <a:br>
              <a:rPr lang="ru-RU" dirty="0"/>
            </a:br>
            <a:r>
              <a:rPr lang="ru-RU" dirty="0"/>
              <a:t>2С2 Н2+5O2-&gt;4СО2+ЗН2О</a:t>
            </a:r>
            <a:br>
              <a:rPr lang="ru-RU" dirty="0"/>
            </a:br>
            <a:r>
              <a:rPr lang="ru-RU" dirty="0"/>
              <a:t>Неприятный запах </a:t>
            </a:r>
            <a:r>
              <a:rPr lang="ru-RU" dirty="0" smtClean="0"/>
              <a:t>ацетилена , получаемого </a:t>
            </a:r>
            <a:r>
              <a:rPr lang="ru-RU" dirty="0"/>
              <a:t>из карбида, обусловлен примесямиPH3иAsH3,чистый ацетилен пахнет, </a:t>
            </a:r>
            <a:r>
              <a:rPr lang="ru-RU" dirty="0" smtClean="0"/>
              <a:t>как и </a:t>
            </a:r>
            <a:r>
              <a:rPr lang="ru-RU" dirty="0"/>
              <a:t>все низшие углеводороды (бензин). Ацетилен и его смеси с воздухом </a:t>
            </a:r>
            <a:r>
              <a:rPr lang="ru-RU" dirty="0" smtClean="0"/>
              <a:t>крайне </a:t>
            </a:r>
            <a:r>
              <a:rPr lang="ru-RU" dirty="0" err="1" smtClean="0"/>
              <a:t>взрывчаты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38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Р</a:t>
            </a:r>
            <a:r>
              <a:rPr lang="ru-RU" dirty="0" smtClean="0"/>
              <a:t>еакцией </a:t>
            </a:r>
            <a:r>
              <a:rPr lang="ru-RU" dirty="0"/>
              <a:t>ацетилена с ацетоном можно получить изопрен — исходный продукт для получения синтетического каучука. Хлоропрен также получают из </a:t>
            </a:r>
            <a:r>
              <a:rPr lang="ru-RU" dirty="0" smtClean="0"/>
              <a:t>винилацетилена</a:t>
            </a:r>
            <a:r>
              <a:rPr lang="ru-RU" dirty="0"/>
              <a:t>. Ацетилен используется для сварки (</a:t>
            </a:r>
            <a:r>
              <a:rPr lang="ru-RU" dirty="0" err="1"/>
              <a:t>кислородноацетиленовая</a:t>
            </a:r>
            <a:r>
              <a:rPr lang="ru-RU" dirty="0"/>
              <a:t> сварка) металлов, поскольку при его горении развивается высокая температура.</a:t>
            </a:r>
          </a:p>
        </p:txBody>
      </p:sp>
    </p:spTree>
    <p:extLst>
      <p:ext uri="{BB962C8B-B14F-4D97-AF65-F5344CB8AC3E}">
        <p14:creationId xmlns:p14="http://schemas.microsoft.com/office/powerpoint/2010/main" val="182709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/>
              <a:t>Нахождение в природе и физиологическая роль </a:t>
            </a:r>
            <a:r>
              <a:rPr lang="ru-RU" dirty="0" err="1" smtClean="0"/>
              <a:t>алкинов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В природе </a:t>
            </a:r>
            <a:r>
              <a:rPr lang="ru-RU" dirty="0" err="1"/>
              <a:t>алкины</a:t>
            </a:r>
            <a:r>
              <a:rPr lang="ru-RU" dirty="0"/>
              <a:t> практически не встречаются. В некоторых </a:t>
            </a:r>
            <a:r>
              <a:rPr lang="ru-RU" dirty="0" smtClean="0"/>
              <a:t>видах грибов</a:t>
            </a:r>
            <a:r>
              <a:rPr lang="ru-RU" dirty="0"/>
              <a:t> </a:t>
            </a:r>
            <a:r>
              <a:rPr lang="ru-RU" dirty="0" smtClean="0"/>
              <a:t>были </a:t>
            </a:r>
            <a:r>
              <a:rPr lang="ru-RU" dirty="0"/>
              <a:t>обнаружены в крайне малом количестве соединения, содержащие </a:t>
            </a:r>
            <a:r>
              <a:rPr lang="ru-RU" dirty="0" err="1"/>
              <a:t>полиацетиленовые</a:t>
            </a:r>
            <a:r>
              <a:rPr lang="ru-RU" dirty="0"/>
              <a:t> </a:t>
            </a:r>
            <a:r>
              <a:rPr lang="ru-RU" dirty="0" smtClean="0"/>
              <a:t>структуры</a:t>
            </a:r>
            <a:endParaRPr lang="ru-RU" dirty="0"/>
          </a:p>
          <a:p>
            <a:r>
              <a:rPr lang="ru-RU" dirty="0" smtClean="0"/>
              <a:t>Ацетилен</a:t>
            </a:r>
            <a:r>
              <a:rPr lang="ru-RU" dirty="0"/>
              <a:t> обнаружен в атмосфере </a:t>
            </a:r>
            <a:r>
              <a:rPr lang="ru-RU" dirty="0" smtClean="0"/>
              <a:t>Урана,</a:t>
            </a:r>
            <a:r>
              <a:rPr lang="ru-RU" dirty="0"/>
              <a:t> </a:t>
            </a:r>
            <a:r>
              <a:rPr lang="ru-RU" dirty="0" smtClean="0"/>
              <a:t>Юпитера</a:t>
            </a:r>
            <a:r>
              <a:rPr lang="ru-RU" dirty="0"/>
              <a:t> и </a:t>
            </a:r>
            <a:r>
              <a:rPr lang="ru-RU" dirty="0" smtClean="0"/>
              <a:t>Сатурна.</a:t>
            </a:r>
            <a:endParaRPr lang="ru-RU" dirty="0"/>
          </a:p>
          <a:p>
            <a:r>
              <a:rPr lang="ru-RU" dirty="0" err="1"/>
              <a:t>Алкины</a:t>
            </a:r>
            <a:r>
              <a:rPr lang="ru-RU" dirty="0"/>
              <a:t> обладают слабым наркозным действием. Жидкие </a:t>
            </a:r>
            <a:r>
              <a:rPr lang="ru-RU" dirty="0" err="1"/>
              <a:t>алкины</a:t>
            </a:r>
            <a:r>
              <a:rPr lang="ru-RU" dirty="0"/>
              <a:t> вызывают </a:t>
            </a:r>
            <a:r>
              <a:rPr lang="ru-RU" dirty="0" smtClean="0"/>
              <a:t>судороги.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85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Строение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400" dirty="0" smtClean="0"/>
              <a:t>Строение. Ненасыщенные углеводороды, содержащие в молекуле</a:t>
            </a:r>
          </a:p>
          <a:p>
            <a:pPr marL="0" indent="0">
              <a:buNone/>
            </a:pPr>
            <a:r>
              <a:rPr lang="ru-RU" sz="3400" dirty="0" smtClean="0"/>
              <a:t>одну тройную связь, называются </a:t>
            </a:r>
            <a:r>
              <a:rPr lang="ru-RU" sz="3400" b="1" dirty="0" smtClean="0"/>
              <a:t>ацетиленовыми углеводородами </a:t>
            </a:r>
            <a:r>
              <a:rPr lang="ru-RU" sz="3400" dirty="0" smtClean="0"/>
              <a:t>или </a:t>
            </a:r>
            <a:r>
              <a:rPr lang="ru-RU" sz="3400" b="1" dirty="0" err="1" smtClean="0"/>
              <a:t>алкинами</a:t>
            </a:r>
            <a:r>
              <a:rPr lang="ru-RU" sz="3400" dirty="0" smtClean="0"/>
              <a:t>. </a:t>
            </a:r>
          </a:p>
          <a:p>
            <a:r>
              <a:rPr lang="ru-RU" sz="3400" dirty="0" smtClean="0"/>
              <a:t>Общая формула таких соединений, как и у диеновых  углеводородов, С</a:t>
            </a:r>
            <a:r>
              <a:rPr lang="en-US" sz="3400" dirty="0" smtClean="0"/>
              <a:t>n</a:t>
            </a:r>
            <a:r>
              <a:rPr lang="ru-RU" sz="3400" dirty="0" smtClean="0"/>
              <a:t>Н2</a:t>
            </a:r>
            <a:r>
              <a:rPr lang="en-US" sz="3400" dirty="0" smtClean="0"/>
              <a:t>n-</a:t>
            </a:r>
            <a:r>
              <a:rPr lang="ru-RU" sz="3400" dirty="0" smtClean="0"/>
              <a:t>2.</a:t>
            </a:r>
          </a:p>
          <a:p>
            <a:r>
              <a:rPr lang="ru-RU" sz="3400" dirty="0" smtClean="0"/>
              <a:t>Первый и основной представитель гомологического ряда  </a:t>
            </a:r>
            <a:r>
              <a:rPr lang="en-US" sz="3400" dirty="0" smtClean="0"/>
              <a:t> </a:t>
            </a:r>
            <a:r>
              <a:rPr lang="ru-RU" sz="3400" dirty="0" smtClean="0"/>
              <a:t>ацетиленовых углеводородов — </a:t>
            </a:r>
            <a:r>
              <a:rPr lang="ru-RU" sz="3400" b="1" dirty="0" smtClean="0"/>
              <a:t>ацетилен </a:t>
            </a:r>
            <a:r>
              <a:rPr lang="ru-RU" sz="3400" dirty="0" smtClean="0"/>
              <a:t>(</a:t>
            </a:r>
            <a:r>
              <a:rPr lang="ru-RU" sz="3400" dirty="0" err="1" smtClean="0"/>
              <a:t>этин</a:t>
            </a:r>
            <a:r>
              <a:rPr lang="ru-RU" sz="3400" dirty="0" smtClean="0"/>
              <a:t>) C2H2.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09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/>
              <a:t>Известно, что тройная связь в молекуле ацетилена  представляет собой сочетание одной </a:t>
            </a:r>
            <a:r>
              <a:rPr lang="el-GR" dirty="0"/>
              <a:t>σ</a:t>
            </a:r>
            <a:r>
              <a:rPr lang="ru-RU" dirty="0"/>
              <a:t>- и двух </a:t>
            </a:r>
            <a:r>
              <a:rPr lang="el-GR" dirty="0"/>
              <a:t>π</a:t>
            </a:r>
            <a:r>
              <a:rPr lang="ru-RU" dirty="0"/>
              <a:t>-связей. Атомы </a:t>
            </a:r>
            <a:r>
              <a:rPr lang="ru-RU" dirty="0" err="1"/>
              <a:t>углерода,связанные</a:t>
            </a:r>
            <a:r>
              <a:rPr lang="ru-RU" dirty="0"/>
              <a:t> тройной связью, находятся в третьем валентном  </a:t>
            </a:r>
            <a:r>
              <a:rPr lang="en-US" dirty="0"/>
              <a:t> </a:t>
            </a:r>
            <a:r>
              <a:rPr lang="ru-RU" dirty="0"/>
              <a:t>состоянии (</a:t>
            </a:r>
            <a:r>
              <a:rPr lang="ru-RU" dirty="0" err="1"/>
              <a:t>sp</a:t>
            </a:r>
            <a:r>
              <a:rPr lang="ru-RU" dirty="0"/>
              <a:t>-гибридизация), т. е из четырех </a:t>
            </a:r>
            <a:r>
              <a:rPr lang="ru-RU" dirty="0" err="1"/>
              <a:t>орбиталей</a:t>
            </a:r>
            <a:r>
              <a:rPr lang="ru-RU" dirty="0"/>
              <a:t> (одна 2s- и три</a:t>
            </a:r>
            <a:r>
              <a:rPr lang="en-US" dirty="0"/>
              <a:t> </a:t>
            </a:r>
            <a:r>
              <a:rPr lang="ru-RU" dirty="0"/>
              <a:t>2р-) </a:t>
            </a:r>
            <a:r>
              <a:rPr lang="ru-RU" dirty="0" err="1"/>
              <a:t>гибридизованы</a:t>
            </a:r>
            <a:r>
              <a:rPr lang="ru-RU" dirty="0"/>
              <a:t> только</a:t>
            </a:r>
            <a:r>
              <a:rPr lang="en-US" dirty="0"/>
              <a:t> </a:t>
            </a:r>
            <a:r>
              <a:rPr lang="ru-RU" dirty="0"/>
              <a:t>две (2s- и 2р-).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456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65515"/>
          </a:xfrm>
        </p:spPr>
        <p:txBody>
          <a:bodyPr/>
          <a:lstStyle/>
          <a:p>
            <a:r>
              <a:rPr lang="ru-RU" dirty="0" smtClean="0"/>
              <a:t>Одна из </a:t>
            </a:r>
            <a:r>
              <a:rPr lang="ru-RU" dirty="0" err="1" smtClean="0"/>
              <a:t>них,перекрываясь</a:t>
            </a:r>
            <a:r>
              <a:rPr lang="ru-RU" dirty="0" smtClean="0"/>
              <a:t> с такой же </a:t>
            </a:r>
            <a:r>
              <a:rPr lang="ru-RU" dirty="0" err="1" smtClean="0"/>
              <a:t>орбиталью</a:t>
            </a:r>
            <a:r>
              <a:rPr lang="ru-RU" dirty="0" smtClean="0"/>
              <a:t> второго углеродного </a:t>
            </a:r>
            <a:r>
              <a:rPr lang="ru-RU" dirty="0" err="1" smtClean="0"/>
              <a:t>атома,образует</a:t>
            </a:r>
            <a:r>
              <a:rPr lang="ru-RU" dirty="0" smtClean="0"/>
              <a:t> </a:t>
            </a:r>
            <a:r>
              <a:rPr lang="el-GR" dirty="0" smtClean="0"/>
              <a:t>σ</a:t>
            </a:r>
            <a:r>
              <a:rPr lang="ru-RU" dirty="0" smtClean="0"/>
              <a:t>-связь  С  ̶  </a:t>
            </a:r>
            <a:r>
              <a:rPr lang="ru-RU" dirty="0" err="1" smtClean="0"/>
              <a:t>С.Вторая</a:t>
            </a:r>
            <a:r>
              <a:rPr lang="ru-RU" dirty="0" smtClean="0"/>
              <a:t> гибридная </a:t>
            </a:r>
            <a:r>
              <a:rPr lang="ru-RU" dirty="0" err="1" smtClean="0"/>
              <a:t>орбиталь</a:t>
            </a:r>
            <a:r>
              <a:rPr lang="ru-RU" dirty="0" smtClean="0"/>
              <a:t> с 1</a:t>
            </a:r>
            <a:r>
              <a:rPr lang="en-US" dirty="0" smtClean="0"/>
              <a:t>s</a:t>
            </a:r>
            <a:r>
              <a:rPr lang="ru-RU" dirty="0" smtClean="0"/>
              <a:t>-</a:t>
            </a:r>
            <a:r>
              <a:rPr lang="ru-RU" dirty="0" err="1" smtClean="0"/>
              <a:t>орбиталью</a:t>
            </a:r>
            <a:r>
              <a:rPr lang="ru-RU" dirty="0" smtClean="0"/>
              <a:t> атома водорода дает </a:t>
            </a:r>
            <a:r>
              <a:rPr lang="el-GR" dirty="0" smtClean="0"/>
              <a:t>σ</a:t>
            </a:r>
            <a:r>
              <a:rPr lang="ru-RU" dirty="0" smtClean="0"/>
              <a:t>-связь С – </a:t>
            </a:r>
            <a:r>
              <a:rPr lang="en-US" dirty="0" smtClean="0"/>
              <a:t>H</a:t>
            </a:r>
            <a:r>
              <a:rPr lang="ru-RU" dirty="0" smtClean="0"/>
              <a:t>.Оставшиеся </a:t>
            </a:r>
            <a:r>
              <a:rPr lang="ru-RU" dirty="0" err="1" smtClean="0"/>
              <a:t>негибридизованными</a:t>
            </a:r>
            <a:r>
              <a:rPr lang="ru-RU" dirty="0" smtClean="0"/>
              <a:t> две 2</a:t>
            </a:r>
            <a:r>
              <a:rPr lang="en-US" dirty="0" smtClean="0"/>
              <a:t>p</a:t>
            </a:r>
            <a:r>
              <a:rPr lang="ru-RU" dirty="0" smtClean="0"/>
              <a:t>-</a:t>
            </a:r>
            <a:r>
              <a:rPr lang="ru-RU" dirty="0" err="1" smtClean="0"/>
              <a:t>орбитали,перекрываясь</a:t>
            </a:r>
            <a:r>
              <a:rPr lang="ru-RU" dirty="0" smtClean="0"/>
              <a:t> с аналогичными </a:t>
            </a:r>
            <a:r>
              <a:rPr lang="ru-RU" dirty="0" err="1" smtClean="0"/>
              <a:t>орбиталями</a:t>
            </a:r>
            <a:r>
              <a:rPr lang="ru-RU" dirty="0" smtClean="0"/>
              <a:t> соседнего атома углерода в двух взаимно перпендикулярных </a:t>
            </a:r>
            <a:r>
              <a:rPr lang="ru-RU" dirty="0" err="1" smtClean="0"/>
              <a:t>полостях,образуют</a:t>
            </a:r>
            <a:r>
              <a:rPr lang="ru-RU" dirty="0" smtClean="0"/>
              <a:t> две </a:t>
            </a:r>
            <a:r>
              <a:rPr lang="el-GR" dirty="0" smtClean="0"/>
              <a:t>π</a:t>
            </a:r>
            <a:r>
              <a:rPr lang="ru-RU" dirty="0" smtClean="0"/>
              <a:t>-связи.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Все четыре</a:t>
            </a:r>
            <a:r>
              <a:rPr lang="en-US" dirty="0" smtClean="0"/>
              <a:t> </a:t>
            </a:r>
            <a:r>
              <a:rPr lang="ru-RU" dirty="0" smtClean="0"/>
              <a:t>атома в молекуле ацетилена</a:t>
            </a:r>
            <a:r>
              <a:rPr lang="en-US" dirty="0" smtClean="0"/>
              <a:t> </a:t>
            </a:r>
            <a:r>
              <a:rPr lang="ru-RU" dirty="0" smtClean="0"/>
              <a:t>расположены на одной  прямой линии, представляющей</a:t>
            </a:r>
            <a:r>
              <a:rPr lang="en-US" dirty="0" smtClean="0"/>
              <a:t> </a:t>
            </a:r>
            <a:r>
              <a:rPr lang="ru-RU" dirty="0" smtClean="0"/>
              <a:t>собой ось трех </a:t>
            </a:r>
            <a:r>
              <a:rPr lang="el-GR" dirty="0" smtClean="0"/>
              <a:t>σ</a:t>
            </a:r>
            <a:r>
              <a:rPr lang="ru-RU" dirty="0" smtClean="0"/>
              <a:t>-связей,  образованных гибридными </a:t>
            </a:r>
            <a:r>
              <a:rPr lang="ru-RU" dirty="0" err="1" smtClean="0"/>
              <a:t>орбиталями</a:t>
            </a:r>
            <a:r>
              <a:rPr lang="ru-RU" dirty="0" smtClean="0"/>
              <a:t> атомов углерода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32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sp</a:t>
            </a:r>
            <a:r>
              <a:rPr lang="ru-RU" dirty="0" smtClean="0">
                <a:solidFill>
                  <a:srgbClr val="FF0000"/>
                </a:solidFill>
              </a:rPr>
              <a:t>-Гибридизация.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 смешении одной 2s- и одной 2р-орбитали образуются две гибридные </a:t>
            </a:r>
            <a:r>
              <a:rPr lang="ru-RU" dirty="0" err="1" smtClean="0"/>
              <a:t>орбитали</a:t>
            </a:r>
            <a:r>
              <a:rPr lang="ru-RU" dirty="0" smtClean="0"/>
              <a:t>, расположенные на одной   прямой линии. Остальные две 2р-орбитали, не участвующие в   гибридизации, расположены во взаимно перпендикулярных </a:t>
            </a:r>
            <a:r>
              <a:rPr lang="ru-RU" dirty="0" err="1" smtClean="0"/>
              <a:t>плоскостях.При</a:t>
            </a:r>
            <a:r>
              <a:rPr lang="ru-RU" dirty="0" smtClean="0"/>
              <a:t> таком типе гибридизации углерод находится в  третьем валентном состоянии. Эта гибридизация характерна для  атомов углерода, связанных тройной связью (непредельные  углеводороды ряда ацетилена).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632848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22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1850</Words>
  <Application>Microsoft Office PowerPoint</Application>
  <PresentationFormat>Экран (4:3)</PresentationFormat>
  <Paragraphs>124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Arial</vt:lpstr>
      <vt:lpstr>Calibri</vt:lpstr>
      <vt:lpstr>tahoma</vt:lpstr>
      <vt:lpstr>Office Theme</vt:lpstr>
      <vt:lpstr>Ациклические углеводороды с тройной связью.</vt:lpstr>
      <vt:lpstr>Открытие ацетилена.</vt:lpstr>
      <vt:lpstr>Презентация PowerPoint</vt:lpstr>
      <vt:lpstr>Строение.</vt:lpstr>
      <vt:lpstr>Презентация PowerPoint</vt:lpstr>
      <vt:lpstr>Презентация PowerPoint</vt:lpstr>
      <vt:lpstr>Презентация PowerPoint</vt:lpstr>
      <vt:lpstr>sp-Гибридизация.</vt:lpstr>
      <vt:lpstr>Презентация PowerPoint</vt:lpstr>
      <vt:lpstr>Презентация PowerPoint</vt:lpstr>
      <vt:lpstr>Номенклатура.</vt:lpstr>
      <vt:lpstr>Презентация PowerPoint</vt:lpstr>
      <vt:lpstr>   Если молекула содержит одновременно двойную и тройную связи, то предпочтение в нумерации отдается двойной связи: </vt:lpstr>
      <vt:lpstr>Изомерия.</vt:lpstr>
      <vt:lpstr>Получение.</vt:lpstr>
      <vt:lpstr>Презентация PowerPoint</vt:lpstr>
      <vt:lpstr> 4. Алкилированием металлических производных ацетилена </vt:lpstr>
      <vt:lpstr>Физические свойства.</vt:lpstr>
      <vt:lpstr>Презентация PowerPoint</vt:lpstr>
      <vt:lpstr>Химические свойства.</vt:lpstr>
      <vt:lpstr>Презентация PowerPoint</vt:lpstr>
      <vt:lpstr>Презентация PowerPoint</vt:lpstr>
      <vt:lpstr>Презентация PowerPoint</vt:lpstr>
      <vt:lpstr>Презентация PowerPoint</vt:lpstr>
      <vt:lpstr>Реакции полимеризации.</vt:lpstr>
      <vt:lpstr>Реакции замещения.</vt:lpstr>
      <vt:lpstr>Презентация PowerPoint</vt:lpstr>
      <vt:lpstr>Реакции конденсации с карбонильными соединениями. </vt:lpstr>
      <vt:lpstr>Реакции окисления.</vt:lpstr>
      <vt:lpstr>Реакции восстановления.</vt:lpstr>
      <vt:lpstr> Кислотные свойства. </vt:lpstr>
      <vt:lpstr>Презентация PowerPoint</vt:lpstr>
      <vt:lpstr>Применение .</vt:lpstr>
      <vt:lpstr>Презентация PowerPoint</vt:lpstr>
      <vt:lpstr>Презентация PowerPoint</vt:lpstr>
      <vt:lpstr>Нахождение в природе и физиологическая роль алкинов.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Ациклические углеводороды с тройной связью.</dc:title>
  <dc:creator>Home</dc:creator>
  <cp:lastModifiedBy>Нейдорф Анна Рудольфовна</cp:lastModifiedBy>
  <cp:revision>28</cp:revision>
  <dcterms:created xsi:type="dcterms:W3CDTF">2016-03-13T10:27:11Z</dcterms:created>
  <dcterms:modified xsi:type="dcterms:W3CDTF">2022-03-01T07:31:37Z</dcterms:modified>
</cp:coreProperties>
</file>